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6"/>
  </p:notesMasterIdLst>
  <p:sldIdLst>
    <p:sldId id="256" r:id="rId2"/>
    <p:sldId id="260" r:id="rId3"/>
    <p:sldId id="261" r:id="rId4"/>
    <p:sldId id="262" r:id="rId5"/>
    <p:sldId id="258" r:id="rId6"/>
    <p:sldId id="263" r:id="rId7"/>
    <p:sldId id="257" r:id="rId8"/>
    <p:sldId id="259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4BDA7-68B3-4CD1-A299-BB32A8770DFC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5BC7B-2037-4954-88CD-C41B407D8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39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http://www.thaidentist.org/human-muscle-cells/ - picture</a:t>
            </a:r>
            <a:r>
              <a:rPr lang="en-US" baseline="0" dirty="0" smtClean="0"/>
              <a:t> of types of cells – nerve, muscle, bone, gland, blood and reproductive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5BC7B-2037-4954-88CD-C41B407D8C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15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http://www.thetahealth.com/human-body-cells/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5BC7B-2037-4954-88CD-C41B407D8C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37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http://www.aristoloft.com/wp-content/uploads/2014/10/What-Is-a-Stem-Cell.jpg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5BC7B-2037-4954-88CD-C41B407D8C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30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5BC7B-2037-4954-88CD-C41B407D8C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97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1391-87CC-4A7E-B30A-EEF9DA693209}" type="datetime1">
              <a:rPr lang="en-US" smtClean="0"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1807-3F10-4B35-87A4-50300B93D7A0}" type="datetime1">
              <a:rPr lang="en-US" smtClean="0"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A20D-17D1-4B0B-A340-F805323945A9}" type="datetime1">
              <a:rPr lang="en-US" smtClean="0"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DB70-D4B4-4181-8840-FE6A32FBF1E7}" type="datetime1">
              <a:rPr lang="en-US" smtClean="0"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0F3AFD7-3A3B-43E2-92A1-A87247186D3B}" type="datetime1">
              <a:rPr lang="en-US" smtClean="0"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5E7D-8865-4EB3-9F1A-D1D215E266BC}" type="datetime1">
              <a:rPr lang="en-US" smtClean="0"/>
              <a:t>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70C7-806D-43C3-8CA9-B2E7DC2ECAC7}" type="datetime1">
              <a:rPr lang="en-US" smtClean="0"/>
              <a:t>2/1/2015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36C1-9DB9-4DD2-B3B9-6A5B1CF8D966}" type="datetime1">
              <a:rPr lang="en-US" smtClean="0"/>
              <a:t>2/1/2015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FDC2C-4ED1-4575-A72E-99A2D21B348D}" type="datetime1">
              <a:rPr lang="en-US" smtClean="0"/>
              <a:t>2/1/2015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02B5-C80C-4956-95E2-4475FE7C92BA}" type="datetime1">
              <a:rPr lang="en-US" smtClean="0"/>
              <a:t>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CD15-9BFA-4483-92B5-1A57EE23198A}" type="datetime1">
              <a:rPr lang="en-US" smtClean="0"/>
              <a:t>2/1/2015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D3F401A-2582-4F52-ABF6-758EF2A9306F}" type="datetime1">
              <a:rPr lang="en-US" smtClean="0"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biology-igcse.weebly.com/uploads/1/5/0/7/15070316/1209710_orig.pn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 SPECIALIZATION - </a:t>
            </a:r>
            <a:r>
              <a:rPr lang="en-US" dirty="0"/>
              <a:t>I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7 ON CELLS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37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4293"/>
            <a:ext cx="10058400" cy="875245"/>
          </a:xfrm>
        </p:spPr>
        <p:txBody>
          <a:bodyPr/>
          <a:lstStyle/>
          <a:p>
            <a:r>
              <a:rPr lang="en-US" dirty="0" smtClean="0"/>
              <a:t>RED BLOOD CELLS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71820028"/>
              </p:ext>
            </p:extLst>
          </p:nvPr>
        </p:nvGraphicFramePr>
        <p:xfrm>
          <a:off x="6353906" y="379826"/>
          <a:ext cx="5838092" cy="5658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8092"/>
              </a:tblGrid>
              <a:tr h="50301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HOW IT IS SPECIALIZED</a:t>
                      </a:r>
                      <a:endParaRPr lang="en-US" sz="2400" dirty="0"/>
                    </a:p>
                  </a:txBody>
                  <a:tcPr/>
                </a:tc>
              </a:tr>
              <a:tr h="9054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Contain </a:t>
                      </a:r>
                      <a:r>
                        <a:rPr lang="en-US" sz="24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haemoglobin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a red pigment that readily binds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oxygen</a:t>
                      </a:r>
                    </a:p>
                  </a:txBody>
                  <a:tcPr/>
                </a:tc>
              </a:tr>
              <a:tr h="905427">
                <a:tc>
                  <a:txBody>
                    <a:bodyPr/>
                    <a:lstStyle/>
                    <a:p>
                      <a:pPr lvl="0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Has </a:t>
                      </a:r>
                      <a:r>
                        <a:rPr lang="en-US" sz="24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nucleus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more space to pack in haemoglobin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250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Relatively </a:t>
                      </a:r>
                      <a:r>
                        <a:rPr lang="en-US" sz="24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small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to squeeze through narrow capillaries (blood vessels which go to every cell of the body)</a:t>
                      </a:r>
                    </a:p>
                  </a:txBody>
                  <a:tcPr/>
                </a:tc>
              </a:tr>
              <a:tr h="9054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en-US" sz="24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Biconcave shape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increases the surface area for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oxygen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diffuse in and out</a:t>
                      </a:r>
                    </a:p>
                  </a:txBody>
                  <a:tcPr/>
                </a:tc>
              </a:tr>
              <a:tr h="905427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en-US" sz="24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Flexible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to squeeze through capillaries – narrow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blood vessels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Content Placeholder 5" descr="Picture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642" y="2093976"/>
            <a:ext cx="3613912" cy="325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www.biosbcc.net/doohan/sample/images/blood%20cells/RBC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8744"/>
            <a:ext cx="2229077" cy="347940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87569" y="128953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Transport oxygen around the body from the lungs to cells that need it.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7569" y="601315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Note: can only live 4 months (has no nucleus); but more is made in the bone marrow 9000 million per hour.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622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869" y="184382"/>
            <a:ext cx="10058400" cy="866496"/>
          </a:xfrm>
        </p:spPr>
        <p:txBody>
          <a:bodyPr/>
          <a:lstStyle/>
          <a:p>
            <a:r>
              <a:rPr lang="en-US" dirty="0" smtClean="0"/>
              <a:t>NERVE CELLS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0765" y="951139"/>
            <a:ext cx="4885259" cy="5906861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855208" y="1674768"/>
            <a:ext cx="6096000" cy="4559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HOW NERVE CELLS ARE SPECIALIZED FOR THEIR FUNCTION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They are </a:t>
            </a:r>
            <a:r>
              <a:rPr lang="en-US" b="1" dirty="0" smtClean="0">
                <a:solidFill>
                  <a:srgbClr val="0070C0"/>
                </a:solidFill>
              </a:rPr>
              <a:t>long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They are </a:t>
            </a:r>
            <a:r>
              <a:rPr lang="en-US" b="1" dirty="0" smtClean="0">
                <a:solidFill>
                  <a:srgbClr val="0070C0"/>
                </a:solidFill>
              </a:rPr>
              <a:t>branched</a:t>
            </a:r>
            <a:r>
              <a:rPr lang="en-US" b="1" dirty="0" smtClean="0"/>
              <a:t> </a:t>
            </a:r>
            <a:r>
              <a:rPr lang="en-US" dirty="0" smtClean="0"/>
              <a:t>at their ends – to communicate with other nerve cells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They have </a:t>
            </a:r>
            <a:r>
              <a:rPr lang="en-US" b="1" dirty="0" smtClean="0">
                <a:solidFill>
                  <a:srgbClr val="0070C0"/>
                </a:solidFill>
              </a:rPr>
              <a:t>different parts </a:t>
            </a:r>
            <a:r>
              <a:rPr lang="en-US" dirty="0" smtClean="0"/>
              <a:t>– the cell body, dendrites and an axon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Some axons of nerve cells are </a:t>
            </a:r>
            <a:r>
              <a:rPr lang="en-US" b="1" dirty="0" smtClean="0">
                <a:solidFill>
                  <a:srgbClr val="0070C0"/>
                </a:solidFill>
              </a:rPr>
              <a:t>surrounded by other cells</a:t>
            </a:r>
            <a:r>
              <a:rPr lang="en-US" b="1" dirty="0" smtClean="0"/>
              <a:t> </a:t>
            </a:r>
            <a:r>
              <a:rPr lang="en-US" dirty="0" smtClean="0"/>
              <a:t>for insulation – makes impulses move faster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Neurotransmitter chemicals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released from ends of the cells can cause communication with other nerve cells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55208" y="28941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Rapid conduction of messages throughout the body.</a:t>
            </a:r>
          </a:p>
          <a:p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Irritability – Nerve cells allow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the body to make sense of the environment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and respond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593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1556"/>
            <a:ext cx="12192000" cy="1609344"/>
          </a:xfrm>
        </p:spPr>
        <p:txBody>
          <a:bodyPr/>
          <a:lstStyle/>
          <a:p>
            <a:pPr algn="ctr"/>
            <a:r>
              <a:rPr lang="en-US" dirty="0" smtClean="0"/>
              <a:t>WORKSHEET 1 - VENN DIAGRAM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073" y="2120900"/>
            <a:ext cx="5056203" cy="40513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4462" y="2485292"/>
            <a:ext cx="23446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INSTRUCTIONS:</a:t>
            </a:r>
          </a:p>
          <a:p>
            <a:endParaRPr lang="en-US" dirty="0"/>
          </a:p>
          <a:p>
            <a:r>
              <a:rPr lang="en-US" dirty="0" smtClean="0"/>
              <a:t>Fill in the </a:t>
            </a:r>
            <a:r>
              <a:rPr lang="en-US" dirty="0" err="1" smtClean="0"/>
              <a:t>venn</a:t>
            </a:r>
            <a:r>
              <a:rPr lang="en-US" dirty="0" smtClean="0"/>
              <a:t> diagram comparing the structures in  a neuron – a nerve cell with an animal and plant cell.</a:t>
            </a:r>
          </a:p>
          <a:p>
            <a:endParaRPr lang="en-US" dirty="0"/>
          </a:p>
          <a:p>
            <a:r>
              <a:rPr lang="en-US" dirty="0" smtClean="0"/>
              <a:t>Copy and paste the picture into paint and then use text to add words to the spaces.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768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69030"/>
          </a:xfrm>
        </p:spPr>
        <p:txBody>
          <a:bodyPr/>
          <a:lstStyle/>
          <a:p>
            <a:r>
              <a:rPr lang="en-US" dirty="0" smtClean="0"/>
              <a:t>WORKSHEET 2 -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453661"/>
            <a:ext cx="10058400" cy="518424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Draw an outline of a nerve cell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Give two ways it is specialized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2 features of red blood cells help them to transport as much oxygen as possible?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Give two reasons why an animal is made up of specialized cells.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58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ON THE INTERNET AND RESEARCH THE FOLLOWING CELLS AND THEIR SPECIALIZATIONS</a:t>
            </a:r>
          </a:p>
          <a:p>
            <a:r>
              <a:rPr lang="en-US" dirty="0" smtClean="0"/>
              <a:t>1. Sperm cell</a:t>
            </a:r>
          </a:p>
          <a:p>
            <a:r>
              <a:rPr lang="en-US" dirty="0" smtClean="0"/>
              <a:t>2. Phagocytes (a kind of white blood cell)</a:t>
            </a:r>
          </a:p>
          <a:p>
            <a:r>
              <a:rPr lang="en-US" dirty="0" smtClean="0"/>
              <a:t>3. Ciliated epithelial cells</a:t>
            </a:r>
          </a:p>
          <a:p>
            <a:endParaRPr lang="en-US" dirty="0"/>
          </a:p>
          <a:p>
            <a:r>
              <a:rPr lang="en-US" dirty="0" smtClean="0"/>
              <a:t>You may use the web resource</a:t>
            </a:r>
          </a:p>
          <a:p>
            <a:r>
              <a:rPr lang="en-US" dirty="0"/>
              <a:t>http://www.slideshare.net/fatimaalzahraa/specialized-cells-biology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093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THESE PLANT OR ANIMAL CELLS?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3550" r="355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HOW CAN YOU TELL?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SIZE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SHAPE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INTERNAL PARTS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EXTERNAL PARTS?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758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ARE THERE DIFFERENT TYPES OF CELLS? 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401" r="40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-  CELL SPECIALIZATION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DIVISION OF LABOUR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CELL DIFFERENTIATION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856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 DIFFERENT CELLS COME FROM?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2160" r="1216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84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OF PREVIOUS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937" y="2093975"/>
            <a:ext cx="11199490" cy="4566131"/>
          </a:xfrm>
        </p:spPr>
        <p:txBody>
          <a:bodyPr>
            <a:noAutofit/>
          </a:bodyPr>
          <a:lstStyle/>
          <a:p>
            <a:r>
              <a:rPr lang="en-US" sz="1800" dirty="0" smtClean="0"/>
              <a:t>A cell is the _________________________________________________________________.</a:t>
            </a:r>
          </a:p>
          <a:p>
            <a:r>
              <a:rPr lang="en-US" sz="1800" dirty="0" smtClean="0"/>
              <a:t>All living organisms are able to – </a:t>
            </a:r>
            <a:r>
              <a:rPr lang="en-US" sz="1800" u="sng" dirty="0" smtClean="0">
                <a:solidFill>
                  <a:srgbClr val="FF0000"/>
                </a:solidFill>
              </a:rPr>
              <a:t>GRIMNER</a:t>
            </a:r>
            <a:r>
              <a:rPr lang="en-US" sz="1800" dirty="0" smtClean="0">
                <a:solidFill>
                  <a:srgbClr val="FF0000"/>
                </a:solidFill>
              </a:rPr>
              <a:t> – grow, reproduce, irritability (sense), move, nutrition, excrete and respire (make energy)</a:t>
            </a:r>
          </a:p>
          <a:p>
            <a:r>
              <a:rPr lang="en-US" sz="1800" dirty="0" smtClean="0"/>
              <a:t>animals are unicellular or </a:t>
            </a:r>
            <a:r>
              <a:rPr lang="en-US" sz="1800" dirty="0" smtClean="0">
                <a:solidFill>
                  <a:srgbClr val="FF0000"/>
                </a:solidFill>
              </a:rPr>
              <a:t>multicellular</a:t>
            </a:r>
            <a:r>
              <a:rPr lang="en-US" sz="1800" dirty="0" smtClean="0"/>
              <a:t>?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1800" dirty="0"/>
              <a:t>C</a:t>
            </a:r>
            <a:r>
              <a:rPr lang="en-US" sz="1800" dirty="0" smtClean="0"/>
              <a:t>ell specialization occurs because the organism is so large and there is a division of </a:t>
            </a:r>
            <a:r>
              <a:rPr lang="en-US" sz="1800" dirty="0" err="1" smtClean="0"/>
              <a:t>labour</a:t>
            </a:r>
            <a:r>
              <a:rPr lang="en-US" sz="1800" dirty="0" smtClean="0"/>
              <a:t>. One cell cannot carry out all functions quick enough or effectively.</a:t>
            </a:r>
          </a:p>
          <a:p>
            <a:r>
              <a:rPr lang="en-US" dirty="0"/>
              <a:t>A</a:t>
            </a:r>
            <a:r>
              <a:rPr lang="en-US" dirty="0" smtClean="0"/>
              <a:t>ll cells are small because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of the ratio between surface area and volume;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as cell size increases, the SA:V ratio decreases meaning it becomes more difficult for substances to enter and exit the cell quickly</a:t>
            </a:r>
          </a:p>
          <a:p>
            <a:r>
              <a:rPr lang="en-US" b="1" dirty="0"/>
              <a:t>W</a:t>
            </a:r>
            <a:r>
              <a:rPr lang="en-US" b="1" dirty="0" smtClean="0"/>
              <a:t>hat size or surfaces is/are best then?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large surface area to volume ratio – that is – small cells or cells with folds or projections from the surface.</a:t>
            </a:r>
            <a:endParaRPr lang="en-US" dirty="0" smtClean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358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869" y="0"/>
            <a:ext cx="11532358" cy="1609344"/>
          </a:xfrm>
        </p:spPr>
        <p:txBody>
          <a:bodyPr>
            <a:normAutofit/>
          </a:bodyPr>
          <a:lstStyle/>
          <a:p>
            <a:r>
              <a:rPr lang="en-US" dirty="0" smtClean="0"/>
              <a:t>WHAT IS CELL SPECIALISATION?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869" y="1430215"/>
            <a:ext cx="11532358" cy="5427785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When a cell is modified from the general structure </a:t>
            </a:r>
            <a:r>
              <a:rPr lang="en-US" sz="2400" dirty="0" smtClean="0"/>
              <a:t>– parts removed or added.</a:t>
            </a:r>
          </a:p>
          <a:p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FF0000"/>
                </a:solidFill>
              </a:rPr>
              <a:t>specialized cell now performs one major task </a:t>
            </a:r>
            <a:r>
              <a:rPr lang="en-US" sz="2400" dirty="0" smtClean="0"/>
              <a:t>that will contribute to the proper functioning of the organism.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Remember, in multicellular organisms,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individual cells cannot get bigger than a certain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size (the inside would be too far from the outside).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So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in order for an organism to grow, it must increase the number of cells making up its body. 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For innermost cells to get useful substances and remove wastes</a:t>
            </a:r>
            <a:r>
              <a:rPr lang="en-US" sz="2400" dirty="0" smtClean="0"/>
              <a:t>, the cells will have to distribute and organize these tasks among themselves – </a:t>
            </a:r>
            <a:r>
              <a:rPr lang="en-US" sz="2400" dirty="0" smtClean="0">
                <a:solidFill>
                  <a:srgbClr val="0070C0"/>
                </a:solidFill>
              </a:rPr>
              <a:t>Division of Labor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Similar </a:t>
            </a:r>
            <a:r>
              <a:rPr lang="en-US" sz="2400" dirty="0"/>
              <a:t>structured and functioning cells can thus be grouped together into a </a:t>
            </a:r>
            <a:r>
              <a:rPr lang="en-US" sz="2400" i="1" dirty="0" smtClean="0"/>
              <a:t>tissue (see lesson 9)</a:t>
            </a:r>
            <a:r>
              <a:rPr lang="en-US" sz="2400" dirty="0" smtClean="0"/>
              <a:t>.  </a:t>
            </a:r>
            <a:endParaRPr lang="en-US" sz="2400" dirty="0"/>
          </a:p>
          <a:p>
            <a:r>
              <a:rPr lang="en-US" sz="2400" dirty="0"/>
              <a:t>Let us examine some specialized cells found in </a:t>
            </a:r>
            <a:r>
              <a:rPr lang="en-US" sz="2400" dirty="0" smtClean="0"/>
              <a:t>animals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25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AT THESE CELLS.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61" y="1703307"/>
            <a:ext cx="3559191" cy="40292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978" y="6858000"/>
            <a:ext cx="5970954" cy="4794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858000"/>
            <a:ext cx="4762500" cy="2990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1994" y="1817751"/>
            <a:ext cx="4762500" cy="419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8250" y="2561462"/>
            <a:ext cx="3333750" cy="1914525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74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039" y="203278"/>
            <a:ext cx="10058400" cy="875245"/>
          </a:xfrm>
        </p:spPr>
        <p:txBody>
          <a:bodyPr/>
          <a:lstStyle/>
          <a:p>
            <a:r>
              <a:rPr lang="en-US" dirty="0" smtClean="0"/>
              <a:t>MUSCLE CELLS - TYPES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906524"/>
            <a:ext cx="6099048" cy="5951476"/>
          </a:xfrm>
          <a:prstGeom prst="rect">
            <a:avLst/>
          </a:prstGeom>
        </p:spPr>
      </p:pic>
      <p:pic>
        <p:nvPicPr>
          <p:cNvPr id="6" name="Picture 5" descr="http://163.178.103.176/Fisiologia/general/activ_bas_3/ep-intro_archivos/f5-19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48" y="906524"/>
            <a:ext cx="6092952" cy="4764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793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136"/>
            <a:ext cx="10058400" cy="896112"/>
          </a:xfrm>
        </p:spPr>
        <p:txBody>
          <a:bodyPr/>
          <a:lstStyle/>
          <a:p>
            <a:r>
              <a:rPr lang="en-US" dirty="0" smtClean="0"/>
              <a:t>MUSCLE CELLS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2248"/>
            <a:ext cx="6082211" cy="585136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695880"/>
              </p:ext>
            </p:extLst>
          </p:nvPr>
        </p:nvGraphicFramePr>
        <p:xfrm>
          <a:off x="5736492" y="182690"/>
          <a:ext cx="6455508" cy="6571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6831"/>
                <a:gridCol w="3188677"/>
              </a:tblGrid>
              <a:tr h="71019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MAJOR FUNCTIONS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HOW IT</a:t>
                      </a:r>
                      <a:r>
                        <a:rPr lang="en-US" sz="2400" b="1" baseline="0" dirty="0" smtClean="0"/>
                        <a:t> IS SPECIALIZED</a:t>
                      </a:r>
                      <a:endParaRPr lang="en-US" sz="2400" b="1" dirty="0"/>
                    </a:p>
                  </a:txBody>
                  <a:tcPr/>
                </a:tc>
              </a:tr>
              <a:tr h="123275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/>
                          </a:solidFill>
                        </a:rPr>
                        <a:t>ALL</a:t>
                      </a:r>
                      <a:r>
                        <a:rPr lang="en-US" sz="2000" baseline="0" dirty="0" smtClean="0">
                          <a:solidFill>
                            <a:schemeClr val="accent2"/>
                          </a:solidFill>
                        </a:rPr>
                        <a:t>  - allow for movement</a:t>
                      </a:r>
                      <a:endParaRPr lang="en-US" sz="2000" dirty="0" smtClean="0">
                        <a:solidFill>
                          <a:schemeClr val="accent2"/>
                        </a:solidFill>
                      </a:endParaRPr>
                    </a:p>
                    <a:p>
                      <a:endParaRPr lang="en-US" sz="2000" dirty="0" smtClean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ALL – have numerous mitochondria for energy to contract.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512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accent2"/>
                          </a:solidFill>
                        </a:rPr>
                        <a:t>Skeletal muscle </a:t>
                      </a:r>
                      <a:r>
                        <a:rPr lang="en-US" sz="2000" dirty="0" smtClean="0"/>
                        <a:t>– attached to bones – produce movement at joints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long and cylindrical, multinucleated and heavily striated</a:t>
                      </a:r>
                    </a:p>
                  </a:txBody>
                  <a:tcPr/>
                </a:tc>
              </a:tr>
              <a:tr h="13882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accent2"/>
                          </a:solidFill>
                        </a:rPr>
                        <a:t>Cardiac muscle </a:t>
                      </a:r>
                      <a:r>
                        <a:rPr lang="en-US" sz="2000" dirty="0" smtClean="0"/>
                        <a:t>–causes the heart to beat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Special membranes between cells, a single nucleus, lightly striated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/>
                </a:tc>
              </a:tr>
              <a:tr h="13882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accent2"/>
                          </a:solidFill>
                        </a:rPr>
                        <a:t>Smooth muscle </a:t>
                      </a:r>
                      <a:r>
                        <a:rPr lang="en-US" sz="2000" dirty="0" smtClean="0"/>
                        <a:t>– in hollow organs or tubes causes peristalsis and slow, involuntary contraction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individual cells tapered at the ends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5065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602</TotalTime>
  <Words>818</Words>
  <Application>Microsoft Office PowerPoint</Application>
  <PresentationFormat>Widescreen</PresentationFormat>
  <Paragraphs>108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Georgia</vt:lpstr>
      <vt:lpstr>Times New Roman</vt:lpstr>
      <vt:lpstr>Trebuchet MS</vt:lpstr>
      <vt:lpstr>Wingdings</vt:lpstr>
      <vt:lpstr>Wood Type</vt:lpstr>
      <vt:lpstr>CELL SPECIALIZATION - I</vt:lpstr>
      <vt:lpstr>ARE THESE PLANT OR ANIMAL CELLS?</vt:lpstr>
      <vt:lpstr>WHY ARE THERE DIFFERENT TYPES OF CELLS? </vt:lpstr>
      <vt:lpstr>WHERE DO DIFFERENT CELLS COME FROM?</vt:lpstr>
      <vt:lpstr>RECAP OF PREVIOUS LESSONS</vt:lpstr>
      <vt:lpstr>WHAT IS CELL SPECIALISATION?</vt:lpstr>
      <vt:lpstr>LOOK AT THESE CELLS.</vt:lpstr>
      <vt:lpstr>MUSCLE CELLS - TYPES</vt:lpstr>
      <vt:lpstr>MUSCLE CELLS</vt:lpstr>
      <vt:lpstr>RED BLOOD CELLS</vt:lpstr>
      <vt:lpstr>NERVE CELLS</vt:lpstr>
      <vt:lpstr>WORKSHEET 1 - VENN DIAGRAM</vt:lpstr>
      <vt:lpstr>WORKSHEET 2 - </vt:lpstr>
      <vt:lpstr>HOMEWORK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SPECIALIZATION</dc:title>
  <dc:creator>Amy Heeraman</dc:creator>
  <cp:lastModifiedBy>Amy Heeraman</cp:lastModifiedBy>
  <cp:revision>17</cp:revision>
  <dcterms:created xsi:type="dcterms:W3CDTF">2015-02-01T14:48:01Z</dcterms:created>
  <dcterms:modified xsi:type="dcterms:W3CDTF">2015-02-02T00:50:36Z</dcterms:modified>
</cp:coreProperties>
</file>