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2" r:id="rId3"/>
    <p:sldId id="265" r:id="rId4"/>
    <p:sldId id="283" r:id="rId5"/>
    <p:sldId id="264" r:id="rId6"/>
    <p:sldId id="274" r:id="rId7"/>
    <p:sldId id="275" r:id="rId8"/>
    <p:sldId id="276" r:id="rId9"/>
    <p:sldId id="278" r:id="rId10"/>
    <p:sldId id="279" r:id="rId11"/>
    <p:sldId id="280" r:id="rId12"/>
    <p:sldId id="284" r:id="rId13"/>
    <p:sldId id="282" r:id="rId14"/>
  </p:sldIdLst>
  <p:sldSz cx="12192000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1/19/2015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1"/>
            <a:ext cx="5669280" cy="30459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68" y="1527048"/>
            <a:ext cx="5721832" cy="4343400"/>
          </a:xfrm>
        </p:spPr>
        <p:txBody>
          <a:bodyPr/>
          <a:lstStyle/>
          <a:p>
            <a:r>
              <a:rPr lang="en-US" dirty="0" smtClean="0"/>
              <a:t>provides support for the cell  - keeping it firm with hydrostatic pressure</a:t>
            </a:r>
          </a:p>
          <a:p>
            <a:r>
              <a:rPr lang="en-US" dirty="0" smtClean="0"/>
              <a:t>Storage of substances like minerals, toxins and water</a:t>
            </a:r>
          </a:p>
          <a:p>
            <a:endParaRPr lang="en-US" dirty="0"/>
          </a:p>
          <a:p>
            <a:r>
              <a:rPr lang="en-US" dirty="0" smtClean="0"/>
              <a:t>Plant cells usually have one large, central vacuole, filled with liquid.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52" y="438912"/>
            <a:ext cx="4695825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864" y="3714750"/>
            <a:ext cx="3810000" cy="3143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VIEWS OF THE SAME PLANT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MICROSCOPE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5895" y="2213548"/>
            <a:ext cx="4362450" cy="29051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8880" y="2201423"/>
            <a:ext cx="4572000" cy="3120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602" y="4037439"/>
            <a:ext cx="3537397" cy="2589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49" y="3872460"/>
            <a:ext cx="2574434" cy="27545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610" y="548640"/>
            <a:ext cx="3657600" cy="17215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DRAW YOUR OWN PLANT CELL IN PAINT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60" y="2966085"/>
            <a:ext cx="2895600" cy="3343275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62" r="236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0" y="440515"/>
            <a:ext cx="6181859" cy="57014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STRUCTURES IN PLANT CELLS?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Cell wall</a:t>
            </a:r>
          </a:p>
          <a:p>
            <a:r>
              <a:rPr lang="en-US" dirty="0" smtClean="0"/>
              <a:t>Cell membrane</a:t>
            </a:r>
          </a:p>
          <a:p>
            <a:r>
              <a:rPr lang="en-US" dirty="0" smtClean="0"/>
              <a:t>Cytoplasm</a:t>
            </a:r>
          </a:p>
          <a:p>
            <a:r>
              <a:rPr lang="en-US" dirty="0" smtClean="0"/>
              <a:t>Chloroplast</a:t>
            </a:r>
          </a:p>
          <a:p>
            <a:r>
              <a:rPr lang="en-US" dirty="0" smtClean="0"/>
              <a:t>Mitochondria</a:t>
            </a:r>
          </a:p>
          <a:p>
            <a:r>
              <a:rPr lang="en-US" dirty="0" smtClean="0"/>
              <a:t>Nucleus</a:t>
            </a:r>
          </a:p>
          <a:p>
            <a:r>
              <a:rPr lang="en-US" dirty="0" smtClean="0"/>
              <a:t>Vacuole</a:t>
            </a:r>
          </a:p>
          <a:p>
            <a:r>
              <a:rPr lang="en-US" dirty="0" smtClean="0"/>
              <a:t>Starch grain/ amyloplast</a:t>
            </a:r>
          </a:p>
          <a:p>
            <a:r>
              <a:rPr lang="en-US" dirty="0" smtClean="0"/>
              <a:t>Ribosomes, rough endoplasmic reticulum and Golgi apparatus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46" y="1673352"/>
            <a:ext cx="5907536" cy="3694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89" y="438912"/>
            <a:ext cx="5753363" cy="1088136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THESE PARTS?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16395"/>
              </p:ext>
            </p:extLst>
          </p:nvPr>
        </p:nvGraphicFramePr>
        <p:xfrm>
          <a:off x="395189" y="1527048"/>
          <a:ext cx="6573170" cy="4114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7483"/>
                <a:gridCol w="2564831"/>
                <a:gridCol w="29008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STRUCTURE/ 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CELL MEMBRANE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thin semi-permeable membrane that surrounds the cytoplasm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allows certain substances to enter and leave the cell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CYTOPLASM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gel-like substance with water, enzymes and organic molecules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where chemical reactions take place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MITOCHONDRIA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 shaped structures,</a:t>
                      </a:r>
                      <a:r>
                        <a:rPr lang="en-US" sz="1600" baseline="0" dirty="0" smtClean="0"/>
                        <a:t> enclosed in a double envelope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Makes energy for the cell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NUCLEUS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Membrane bound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Contains</a:t>
                      </a:r>
                      <a:r>
                        <a:rPr lang="en-US" sz="1600" b="1" baseline="0" dirty="0" smtClean="0"/>
                        <a:t> cell’s information and instructions for all activities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2267712"/>
            <a:ext cx="5210175" cy="2924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8312" y="548640"/>
            <a:ext cx="3657600" cy="978794"/>
          </a:xfrm>
        </p:spPr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134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28308" y="1687132"/>
            <a:ext cx="2100547" cy="33742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3" y="103030"/>
            <a:ext cx="10367493" cy="622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174" y="838157"/>
            <a:ext cx="4893972" cy="1088136"/>
          </a:xfrm>
        </p:spPr>
        <p:txBody>
          <a:bodyPr/>
          <a:lstStyle/>
          <a:p>
            <a:r>
              <a:rPr lang="en-US" dirty="0" smtClean="0"/>
              <a:t>CELL WALL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118" y="2184065"/>
            <a:ext cx="7083381" cy="2078841"/>
          </a:xfrm>
        </p:spPr>
        <p:txBody>
          <a:bodyPr>
            <a:normAutofit/>
          </a:bodyPr>
          <a:lstStyle/>
          <a:p>
            <a:r>
              <a:rPr lang="en-US" dirty="0" smtClean="0"/>
              <a:t>An outer covering of the cell that protects the plant cell and gives it a shape.</a:t>
            </a:r>
          </a:p>
          <a:p>
            <a:r>
              <a:rPr lang="en-US" dirty="0" smtClean="0"/>
              <a:t>It prevents the plant cell from bursting if the cell becomes filled with water.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0118" y="4500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cell wall </a:t>
            </a:r>
            <a:r>
              <a:rPr lang="en-US" dirty="0"/>
              <a:t>is the most visible part of the cell when viewed through a microscope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665" y="3876541"/>
            <a:ext cx="3331335" cy="2599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2" y="4500264"/>
            <a:ext cx="2308680" cy="20380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18" y="576803"/>
            <a:ext cx="3525706" cy="2360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424" y="1766811"/>
            <a:ext cx="4572000" cy="234175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694870" y="2556042"/>
            <a:ext cx="2971424" cy="358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921" y="4348330"/>
            <a:ext cx="3083005" cy="23157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CHLOROPLAST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18" y="1567934"/>
            <a:ext cx="5974081" cy="1973756"/>
          </a:xfrm>
        </p:spPr>
        <p:txBody>
          <a:bodyPr>
            <a:normAutofit/>
          </a:bodyPr>
          <a:lstStyle/>
          <a:p>
            <a:r>
              <a:rPr lang="en-US" dirty="0" smtClean="0"/>
              <a:t>Convert sunlight to food</a:t>
            </a:r>
          </a:p>
          <a:p>
            <a:r>
              <a:rPr lang="en-US" dirty="0" smtClean="0"/>
              <a:t>Site of photosynthesis – the process whereby light energy is converted to chemical energy of food (glucose)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250" y="3554569"/>
            <a:ext cx="6856949" cy="2550017"/>
          </a:xfrm>
        </p:spPr>
        <p:txBody>
          <a:bodyPr>
            <a:normAutofit/>
          </a:bodyPr>
          <a:lstStyle/>
          <a:p>
            <a:r>
              <a:rPr lang="en-US" sz="2800" b="1" dirty="0"/>
              <a:t>CHLOROPLAST STRUCTURE:</a:t>
            </a:r>
          </a:p>
          <a:p>
            <a:r>
              <a:rPr lang="en-US" dirty="0"/>
              <a:t> </a:t>
            </a:r>
            <a:r>
              <a:rPr lang="en-US" dirty="0" smtClean="0"/>
              <a:t>A green compartment </a:t>
            </a:r>
            <a:r>
              <a:rPr lang="en-US" dirty="0"/>
              <a:t>within the plant cells</a:t>
            </a:r>
          </a:p>
          <a:p>
            <a:r>
              <a:rPr lang="en-US" dirty="0" smtClean="0"/>
              <a:t>Has </a:t>
            </a:r>
            <a:r>
              <a:rPr lang="en-US" dirty="0"/>
              <a:t>many membranes stacked up like coins on the </a:t>
            </a:r>
            <a:r>
              <a:rPr lang="en-US" dirty="0" smtClean="0"/>
              <a:t>inside</a:t>
            </a:r>
          </a:p>
          <a:p>
            <a:r>
              <a:rPr lang="en-US" dirty="0"/>
              <a:t>Holds all the chlorophyll molecules that trap the sunlight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79" y="1256012"/>
            <a:ext cx="4524375" cy="3409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56" y="141668"/>
            <a:ext cx="11590986" cy="65088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VACUOLE </a:t>
            </a:r>
            <a:r>
              <a:rPr lang="en-US" dirty="0" smtClean="0"/>
              <a:t>IN PLANT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2045192"/>
            <a:ext cx="6096000" cy="3914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573829"/>
            <a:ext cx="39624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277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Sheer Green 16x9</vt:lpstr>
      <vt:lpstr>PLANT CELLS</vt:lpstr>
      <vt:lpstr>WHAT ARE THE STRUCTURES IN PLANT CELLS?</vt:lpstr>
      <vt:lpstr>REMEMBER THESE PARTS?</vt:lpstr>
      <vt:lpstr>CELL WALL</vt:lpstr>
      <vt:lpstr>CELL WALL FUNCTION</vt:lpstr>
      <vt:lpstr>CHLOROPLAST</vt:lpstr>
      <vt:lpstr>CHLOROPLAST FUNCTION</vt:lpstr>
      <vt:lpstr>PowerPoint Presentation</vt:lpstr>
      <vt:lpstr>VACUOLE IN PLANT CELLS</vt:lpstr>
      <vt:lpstr>VACUOLE FUNCTION</vt:lpstr>
      <vt:lpstr>DIFFERENT VIEWS OF THE SAME PLANT CELL</vt:lpstr>
      <vt:lpstr>ACTIVITY DRAW YOUR OWN PLANT CELL IN PAINT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2015-01-18T13:55:13Z</dcterms:created>
  <dcterms:modified xsi:type="dcterms:W3CDTF">2015-01-19T10:05:34Z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