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notesMasterIdLst>
    <p:notesMasterId r:id="rId20"/>
  </p:notesMasterIdLst>
  <p:sldIdLst>
    <p:sldId id="256" r:id="rId2"/>
    <p:sldId id="257" r:id="rId3"/>
    <p:sldId id="259" r:id="rId4"/>
    <p:sldId id="260" r:id="rId5"/>
    <p:sldId id="261" r:id="rId6"/>
    <p:sldId id="263" r:id="rId7"/>
    <p:sldId id="273" r:id="rId8"/>
    <p:sldId id="271" r:id="rId9"/>
    <p:sldId id="262" r:id="rId10"/>
    <p:sldId id="274" r:id="rId11"/>
    <p:sldId id="279" r:id="rId12"/>
    <p:sldId id="264" r:id="rId13"/>
    <p:sldId id="276" r:id="rId14"/>
    <p:sldId id="267" r:id="rId15"/>
    <p:sldId id="266" r:id="rId16"/>
    <p:sldId id="268" r:id="rId17"/>
    <p:sldId id="277" r:id="rId18"/>
    <p:sldId id="27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BA21A6-CC2C-468D-A958-14099DBEA855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AACA7-0654-498B-801E-56F6D5F1EC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561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pPr/>
              <a:t>1/29/2015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pPr/>
              <a:t>1/29/2015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pPr/>
              <a:t>1/29/2015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pPr/>
              <a:t>1/29/2015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pPr/>
              <a:t>1/29/2015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pPr/>
              <a:t>1/29/2015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pPr/>
              <a:t>1/29/2015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pPr/>
              <a:t>1/29/2015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pPr/>
              <a:t>1/29/2015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pPr/>
              <a:t>1/29/2015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pPr/>
              <a:t>1/29/2015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pPr/>
              <a:t>1/29/2015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media.hhmi.org/biointeractive/films/OriginSpecies-Lizards.html" TargetMode="External"/><Relationship Id="rId2" Type="http://schemas.openxmlformats.org/officeDocument/2006/relationships/hyperlink" Target="http://www.hhmi.org/biointeractive/anole-lizards-example-speciat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8yvEDqrc3X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evolution.berkeley.edu/evolibrary/article/evo_01" TargetMode="External"/><Relationship Id="rId2" Type="http://schemas.openxmlformats.org/officeDocument/2006/relationships/hyperlink" Target="http://www.biologywithmissamy.weebly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evoled.dbs.umt.edu/default.ht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2vsG77PZ80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SPECIES &amp;</a:t>
            </a:r>
            <a:br>
              <a:rPr lang="en-US" dirty="0" smtClean="0"/>
            </a:br>
            <a:r>
              <a:rPr lang="en-US" dirty="0" smtClean="0"/>
              <a:t>speciation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Miss Amy Heeraman	Form 5 Biology		Friday 30</a:t>
            </a:r>
            <a:r>
              <a:rPr lang="en-US" baseline="30000" dirty="0" smtClean="0"/>
              <a:t>th</a:t>
            </a:r>
            <a:r>
              <a:rPr lang="en-US" dirty="0" smtClean="0"/>
              <a:t> January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5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0211" y="731520"/>
            <a:ext cx="8077200" cy="1371600"/>
          </a:xfrm>
        </p:spPr>
        <p:txBody>
          <a:bodyPr/>
          <a:lstStyle/>
          <a:p>
            <a:r>
              <a:rPr lang="en-US" dirty="0" smtClean="0"/>
              <a:t>DO WORKSHEET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Worksheet 1 has some definitions of a species. </a:t>
            </a:r>
          </a:p>
          <a:p>
            <a:r>
              <a:rPr lang="en-US" dirty="0" smtClean="0"/>
              <a:t>One of them is the Biological Species Concept. </a:t>
            </a:r>
          </a:p>
          <a:p>
            <a:r>
              <a:rPr lang="en-US" dirty="0" smtClean="0"/>
              <a:t>The other definitions might fit the cases 1, 2 and 3 about the mule, liger and dogs.</a:t>
            </a:r>
          </a:p>
          <a:p>
            <a:r>
              <a:rPr lang="en-US" b="1" dirty="0" smtClean="0"/>
              <a:t>Read</a:t>
            </a:r>
            <a:r>
              <a:rPr lang="en-US" dirty="0" smtClean="0"/>
              <a:t> the paragraphs on the indigo birds and </a:t>
            </a:r>
            <a:r>
              <a:rPr lang="en-US" b="1" dirty="0" smtClean="0"/>
              <a:t>answer the questions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You have 5 minutes.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923" y="348062"/>
            <a:ext cx="1188071" cy="12649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6" y="348062"/>
            <a:ext cx="1105845" cy="12481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61770"/>
          <a:stretch/>
        </p:blipFill>
        <p:spPr>
          <a:xfrm>
            <a:off x="4931647" y="3769570"/>
            <a:ext cx="1614327" cy="27724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4157981"/>
            <a:ext cx="3300924" cy="21920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6221" y="4131837"/>
            <a:ext cx="2552700" cy="20478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3850" y="1693705"/>
            <a:ext cx="2526572" cy="113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3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WORKSHEET 1 – EXPECTED 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Are the two populations of indigo birds separate species? Why or why not?</a:t>
            </a:r>
          </a:p>
          <a:p>
            <a:r>
              <a:rPr lang="en-US" dirty="0"/>
              <a:t> 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The two populations are not separate species because they can still interbreed.</a:t>
            </a:r>
          </a:p>
          <a:p>
            <a:endParaRPr lang="en-US" dirty="0"/>
          </a:p>
          <a:p>
            <a:r>
              <a:rPr lang="en-US" dirty="0"/>
              <a:t>2. Which of the species definitions above is most helpful in deciding if the two populations of </a:t>
            </a:r>
            <a:r>
              <a:rPr lang="en-US" dirty="0" smtClean="0"/>
              <a:t>indigo birds </a:t>
            </a:r>
            <a:r>
              <a:rPr lang="en-US" dirty="0"/>
              <a:t>are separate species?</a:t>
            </a:r>
          </a:p>
          <a:p>
            <a:r>
              <a:rPr lang="en-US" dirty="0"/>
              <a:t> 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Species Definition #1 best addresses the species question of the indigo birds</a:t>
            </a:r>
            <a:r>
              <a:rPr lang="en-US" dirty="0"/>
              <a:t> 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3. What do you predict will happen to these two populations in the future</a:t>
            </a:r>
            <a:r>
              <a:rPr lang="en-US" dirty="0" smtClean="0"/>
              <a:t>?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Either the two populations will continue to grow more different over time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Or they may lose the ability to interbreed and will be come distinct species.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08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SPECIATION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40281"/>
            <a:ext cx="10058400" cy="393192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Speciation is the </a:t>
            </a:r>
            <a:r>
              <a:rPr lang="en-US" sz="2000" b="1" dirty="0" smtClean="0"/>
              <a:t>formation of a new species </a:t>
            </a:r>
            <a:r>
              <a:rPr lang="en-US" sz="2000" dirty="0" smtClean="0"/>
              <a:t>or two new species from a common ancestor.</a:t>
            </a:r>
          </a:p>
          <a:p>
            <a:r>
              <a:rPr lang="en-US" sz="2000" dirty="0" smtClean="0"/>
              <a:t>For speciation to occur, the following must take place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US" sz="1800" dirty="0" smtClean="0"/>
              <a:t>Gene flow between two populations is interrupted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US" sz="1800" dirty="0" smtClean="0"/>
              <a:t>Genetic differences gradually accumulate between the two populations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US" sz="1800" dirty="0" smtClean="0"/>
              <a:t>Reproductive isolation evolves – the two populations cannot mate </a:t>
            </a:r>
          </a:p>
          <a:p>
            <a:r>
              <a:rPr lang="en-US" sz="2000" dirty="0" smtClean="0"/>
              <a:t>Speciation can be modeled with diagrams based on how populations become genetically isolated from each other.</a:t>
            </a:r>
          </a:p>
          <a:p>
            <a:endParaRPr lang="en-US" sz="2000" dirty="0"/>
          </a:p>
          <a:p>
            <a:r>
              <a:rPr lang="en-US" sz="2000" dirty="0" smtClean="0"/>
              <a:t>Consider the Anoles lizards in the Caribbean.</a:t>
            </a:r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55663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 to the websites below and look at the videos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Video 1 </a:t>
            </a:r>
          </a:p>
          <a:p>
            <a:r>
              <a:rPr lang="en-US" u="sng" dirty="0">
                <a:hlinkClick r:id="rId2"/>
              </a:rPr>
              <a:t>http://www.hhmi.org/biointeractive/anole-lizards-example-speciation</a:t>
            </a:r>
            <a:r>
              <a:rPr lang="en-US" dirty="0"/>
              <a:t> - </a:t>
            </a:r>
            <a:r>
              <a:rPr lang="en-US" dirty="0" smtClean="0"/>
              <a:t>animation </a:t>
            </a:r>
            <a:r>
              <a:rPr lang="en-US" dirty="0"/>
              <a:t>of lizard </a:t>
            </a:r>
            <a:r>
              <a:rPr lang="en-US" dirty="0" smtClean="0"/>
              <a:t>speciation</a:t>
            </a:r>
          </a:p>
          <a:p>
            <a:endParaRPr lang="en-US" dirty="0"/>
          </a:p>
          <a:p>
            <a:r>
              <a:rPr lang="en-US" dirty="0" smtClean="0"/>
              <a:t>Video 2</a:t>
            </a:r>
          </a:p>
          <a:p>
            <a:r>
              <a:rPr lang="en-US" u="sng" dirty="0">
                <a:hlinkClick r:id="rId3"/>
              </a:rPr>
              <a:t>http://media.hhmi.org/biointeractive/films/OriginSpecies-Lizards.html</a:t>
            </a:r>
            <a:r>
              <a:rPr lang="en-US" dirty="0"/>
              <a:t> - video on Lizards speciation in the </a:t>
            </a:r>
            <a:r>
              <a:rPr lang="en-US" dirty="0" smtClean="0"/>
              <a:t>Caribbean</a:t>
            </a:r>
          </a:p>
          <a:p>
            <a:endParaRPr lang="en-US" dirty="0"/>
          </a:p>
          <a:p>
            <a:r>
              <a:rPr lang="en-US" dirty="0" smtClean="0"/>
              <a:t>Video 3</a:t>
            </a:r>
          </a:p>
          <a:p>
            <a:r>
              <a:rPr lang="en-US" u="sng" dirty="0">
                <a:hlinkClick r:id="rId4"/>
              </a:rPr>
              <a:t>https://www.youtube.com/watch?v=8yvEDqrc3XE</a:t>
            </a:r>
            <a:r>
              <a:rPr lang="en-US" dirty="0"/>
              <a:t> – Speciation an illustrated introduction - Birds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21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7925" y="538989"/>
            <a:ext cx="10058400" cy="795958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GEOGRAPHIC SEPARATION</a:t>
            </a:r>
            <a:endParaRPr lang="en-US" sz="4000" dirty="0"/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2020927" y="3521121"/>
            <a:ext cx="7226659" cy="2978630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107925" y="1526760"/>
            <a:ext cx="4754563" cy="14886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20621" y="1910687"/>
            <a:ext cx="132383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RIVER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9164" y="1526759"/>
            <a:ext cx="4728239" cy="14886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9164" y="1526760"/>
            <a:ext cx="4728239" cy="14886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03557" y="2086417"/>
            <a:ext cx="1122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ISLANDS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71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642594"/>
            <a:ext cx="11112500" cy="72900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ECOLOGICAL AND BEHAVIOURAL SPECIATION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113964" y="1478399"/>
            <a:ext cx="4560277" cy="2752407"/>
          </a:xfrm>
        </p:spPr>
        <p:txBody>
          <a:bodyPr>
            <a:normAutofit/>
          </a:bodyPr>
          <a:lstStyle/>
          <a:p>
            <a:r>
              <a:rPr lang="en-US" b="1" dirty="0" smtClean="0"/>
              <a:t>Ecological speciation </a:t>
            </a:r>
            <a:r>
              <a:rPr lang="en-US" dirty="0" smtClean="0"/>
              <a:t>occurs when there are barriers to gene flow resulting from the ecology of the area considered.</a:t>
            </a:r>
          </a:p>
          <a:p>
            <a:pPr lvl="1"/>
            <a:r>
              <a:rPr lang="en-US" dirty="0" smtClean="0"/>
              <a:t>different niches/ habitats, </a:t>
            </a:r>
            <a:endParaRPr lang="en-US" dirty="0"/>
          </a:p>
          <a:p>
            <a:pPr lvl="1"/>
            <a:r>
              <a:rPr lang="en-US" dirty="0" smtClean="0"/>
              <a:t>predators </a:t>
            </a:r>
          </a:p>
          <a:p>
            <a:pPr lvl="1"/>
            <a:r>
              <a:rPr lang="en-US" dirty="0" smtClean="0"/>
              <a:t>competition for resources.</a:t>
            </a:r>
          </a:p>
          <a:p>
            <a:pPr lvl="1"/>
            <a:r>
              <a:rPr lang="en-US" dirty="0" smtClean="0"/>
              <a:t>Example: Anole lizards in the tree/land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0919" y="1812770"/>
            <a:ext cx="2659821" cy="46265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805" y="1703347"/>
            <a:ext cx="2384159" cy="23025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1342" y="4230806"/>
            <a:ext cx="2384159" cy="231567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0950" y="4621957"/>
            <a:ext cx="378532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/>
              <a:t>Behavioral speciation </a:t>
            </a:r>
            <a:r>
              <a:rPr lang="en-US" dirty="0"/>
              <a:t>is seen when species engage in distinct courtship and mating rituals. </a:t>
            </a:r>
            <a:endParaRPr lang="en-US" dirty="0" smtClean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 smtClean="0"/>
              <a:t>Example </a:t>
            </a:r>
            <a:r>
              <a:rPr lang="en-US" sz="1600" dirty="0"/>
              <a:t>birds develop different songs</a:t>
            </a:r>
          </a:p>
        </p:txBody>
      </p:sp>
    </p:spTree>
    <p:extLst>
      <p:ext uri="{BB962C8B-B14F-4D97-AF65-F5344CB8AC3E}">
        <p14:creationId xmlns:p14="http://schemas.microsoft.com/office/powerpoint/2010/main" val="417671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899606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REPRESENTING SPECIATION – WORKSHEET 2</a:t>
            </a:r>
            <a:endParaRPr lang="en-US" sz="36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069848" y="1897039"/>
            <a:ext cx="3608469" cy="4059259"/>
          </a:xfrm>
        </p:spPr>
        <p:txBody>
          <a:bodyPr/>
          <a:lstStyle/>
          <a:p>
            <a:r>
              <a:rPr lang="en-US" b="1" dirty="0" smtClean="0"/>
              <a:t>INSTRUCTIONS:</a:t>
            </a:r>
          </a:p>
          <a:p>
            <a:endParaRPr lang="en-US" dirty="0"/>
          </a:p>
          <a:p>
            <a:r>
              <a:rPr lang="en-US" dirty="0" smtClean="0"/>
              <a:t>Complete worksheet 2 with simple diagrams to show a comparison of the two causes of speciation.</a:t>
            </a:r>
          </a:p>
          <a:p>
            <a:endParaRPr lang="en-US" dirty="0"/>
          </a:p>
          <a:p>
            <a:r>
              <a:rPr lang="en-US" dirty="0" smtClean="0"/>
              <a:t>Start with one circle to represent an original population.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076370" y="2020068"/>
            <a:ext cx="1146412" cy="11520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514763" y="2027841"/>
            <a:ext cx="1146412" cy="11520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663224" y="3179928"/>
            <a:ext cx="0" cy="8598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0122087" y="3179928"/>
            <a:ext cx="0" cy="8598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227665" y="4203507"/>
            <a:ext cx="2843821" cy="20471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?</a:t>
            </a:r>
            <a:endParaRPr lang="en-US" sz="115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557985" y="4203507"/>
            <a:ext cx="3128203" cy="20471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dirty="0">
                <a:latin typeface="Andalus" panose="02020603050405020304" pitchFamily="18" charset="-78"/>
                <a:cs typeface="Andalus" panose="02020603050405020304" pitchFamily="18" charset="-78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23128" y="1705970"/>
            <a:ext cx="5063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Geographic					      Ecological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35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Did we achieve today’s objectives?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331" y="2103120"/>
            <a:ext cx="10849969" cy="393192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Can you: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Explain </a:t>
            </a:r>
            <a:r>
              <a:rPr lang="en-US" sz="2400" dirty="0"/>
              <a:t>what is meant by the term </a:t>
            </a:r>
            <a:r>
              <a:rPr lang="en-US" sz="2400" b="1" dirty="0" smtClean="0"/>
              <a:t>species</a:t>
            </a:r>
            <a:r>
              <a:rPr lang="en-US" sz="2400" dirty="0"/>
              <a:t> </a:t>
            </a:r>
            <a:r>
              <a:rPr lang="en-US" sz="2400" dirty="0" smtClean="0"/>
              <a:t>with respect to the </a:t>
            </a:r>
            <a:r>
              <a:rPr lang="en-US" sz="2400" b="1" dirty="0" smtClean="0"/>
              <a:t>biological </a:t>
            </a:r>
            <a:r>
              <a:rPr lang="en-US" sz="2400" b="1" dirty="0"/>
              <a:t>species </a:t>
            </a:r>
            <a:r>
              <a:rPr lang="en-US" sz="2400" b="1" dirty="0" smtClean="0"/>
              <a:t>concept</a:t>
            </a:r>
            <a:r>
              <a:rPr lang="en-US" sz="2400" dirty="0" smtClean="0"/>
              <a:t>?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2</a:t>
            </a:r>
            <a:r>
              <a:rPr lang="en-US" sz="2400" dirty="0"/>
              <a:t>. Describe how a new species is formed </a:t>
            </a:r>
            <a:r>
              <a:rPr lang="en-US" sz="2400" dirty="0" smtClean="0"/>
              <a:t>–</a:t>
            </a:r>
            <a:r>
              <a:rPr lang="en-US" sz="2400" b="1" dirty="0" smtClean="0"/>
              <a:t>mechanisms of speciation?</a:t>
            </a:r>
            <a:endParaRPr lang="en-US" sz="2400" b="1" dirty="0"/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(</a:t>
            </a:r>
            <a:r>
              <a:rPr lang="en-US" sz="2200" dirty="0"/>
              <a:t>a) Physical geographic separation</a:t>
            </a: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(</a:t>
            </a:r>
            <a:r>
              <a:rPr lang="en-US" sz="2200" dirty="0"/>
              <a:t>b) Ecological and </a:t>
            </a:r>
            <a:r>
              <a:rPr lang="en-US" sz="2200" dirty="0" err="1"/>
              <a:t>behavioural</a:t>
            </a:r>
            <a:r>
              <a:rPr lang="en-US" sz="2200" dirty="0"/>
              <a:t> differences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71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635" y="2142698"/>
            <a:ext cx="9068586" cy="1447544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635" y="4081560"/>
            <a:ext cx="9070848" cy="1213771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 smtClean="0"/>
              <a:t>SPECIES AND SPECIATION – Additional Information</a:t>
            </a:r>
          </a:p>
          <a:p>
            <a:pPr algn="l"/>
            <a:r>
              <a:rPr lang="en-US" dirty="0" smtClean="0">
                <a:hlinkClick r:id="rId2"/>
              </a:rPr>
              <a:t>www.biologywithmissamy.weebly.com</a:t>
            </a:r>
            <a:r>
              <a:rPr lang="en-US" dirty="0" smtClean="0"/>
              <a:t> </a:t>
            </a:r>
            <a:r>
              <a:rPr lang="en-US" dirty="0" smtClean="0"/>
              <a:t>– Miss Amy’s </a:t>
            </a:r>
            <a:r>
              <a:rPr lang="en-US" dirty="0" smtClean="0"/>
              <a:t>website</a:t>
            </a:r>
          </a:p>
          <a:p>
            <a:pPr algn="l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evolution.berkeley.edu/evolibrary/article/evo_01</a:t>
            </a:r>
            <a:r>
              <a:rPr lang="en-US" dirty="0" smtClean="0"/>
              <a:t> - website on evolution including speciation</a:t>
            </a:r>
          </a:p>
          <a:p>
            <a:pPr algn="l"/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evoled.dbs.umt.edu/default.htm</a:t>
            </a:r>
            <a:r>
              <a:rPr lang="en-US" dirty="0" smtClean="0"/>
              <a:t> - Teach evolution and make it relevant!</a:t>
            </a:r>
            <a:endParaRPr lang="en-US" dirty="0"/>
          </a:p>
          <a:p>
            <a:pPr algn="l"/>
            <a:endParaRPr lang="en-US" dirty="0" smtClean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6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VIDEO </a:t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2400" dirty="0" smtClean="0"/>
              <a:t>INTRODUCTION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pPr algn="ctr"/>
            <a:r>
              <a:rPr lang="en-US" dirty="0" smtClean="0"/>
              <a:t>Look at the video.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https://www.youtube.com/watch?v=Q2vsG77PZ80</a:t>
            </a:r>
            <a:r>
              <a:rPr lang="en-US" dirty="0"/>
              <a:t> – video 1 on speciation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02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50794"/>
            <a:ext cx="1301377" cy="12231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7629" y="642594"/>
            <a:ext cx="9317571" cy="1371600"/>
          </a:xfrm>
        </p:spPr>
        <p:txBody>
          <a:bodyPr/>
          <a:lstStyle/>
          <a:p>
            <a:r>
              <a:rPr lang="en-US" dirty="0" smtClean="0"/>
              <a:t>VIDEO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 smtClean="0"/>
              <a:t>How many races of </a:t>
            </a:r>
            <a:r>
              <a:rPr lang="en-US" sz="2000" dirty="0" err="1" smtClean="0"/>
              <a:t>lumptys</a:t>
            </a:r>
            <a:r>
              <a:rPr lang="en-US" sz="2000" dirty="0" smtClean="0"/>
              <a:t> were there at the start?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 smtClean="0"/>
              <a:t>How many races were there at the end? How can you tell?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 smtClean="0"/>
              <a:t>What initially caused the change in the races?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 smtClean="0"/>
              <a:t>How were the races different from each other and the </a:t>
            </a:r>
            <a:r>
              <a:rPr lang="en-US" sz="2000" dirty="0" err="1" smtClean="0"/>
              <a:t>orginal</a:t>
            </a:r>
            <a:r>
              <a:rPr lang="en-US" sz="2000" dirty="0" smtClean="0"/>
              <a:t> </a:t>
            </a:r>
            <a:r>
              <a:rPr lang="en-US" sz="2000" dirty="0" err="1" smtClean="0"/>
              <a:t>lumptys</a:t>
            </a:r>
            <a:r>
              <a:rPr lang="en-US" sz="2000" dirty="0" smtClean="0"/>
              <a:t>?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 smtClean="0"/>
              <a:t>How long did they take to change completely into two races?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 smtClean="0"/>
              <a:t>What term did they use to describe this change?</a:t>
            </a:r>
          </a:p>
          <a:p>
            <a:pPr marL="0" indent="0">
              <a:lnSpc>
                <a:spcPct val="200000"/>
              </a:lnSpc>
              <a:buNone/>
            </a:pP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572746" y="2572084"/>
            <a:ext cx="7132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One race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71" y="553668"/>
            <a:ext cx="1481658" cy="13102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4826" y="303743"/>
            <a:ext cx="3209794" cy="22190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934" y="5387496"/>
            <a:ext cx="1441049" cy="11504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43513" y="4928055"/>
            <a:ext cx="1231612" cy="16248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04760" y="5051774"/>
            <a:ext cx="1164975" cy="15010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14901" y="3202093"/>
            <a:ext cx="751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Two races – they look </a:t>
            </a:r>
            <a:r>
              <a:rPr lang="en-US" dirty="0" smtClean="0">
                <a:solidFill>
                  <a:srgbClr val="0070C0"/>
                </a:solidFill>
              </a:rPr>
              <a:t>different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14901" y="3848669"/>
            <a:ext cx="6075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The land mass split into two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14901" y="4500331"/>
            <a:ext cx="9758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One was tall thin, the other was short and round. Both were different to the original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514901" y="5146907"/>
            <a:ext cx="6795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 400 000 </a:t>
            </a:r>
            <a:r>
              <a:rPr lang="en-US" dirty="0" smtClean="0">
                <a:solidFill>
                  <a:srgbClr val="0070C0"/>
                </a:solidFill>
              </a:rPr>
              <a:t>years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14901" y="5798569"/>
            <a:ext cx="5431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Speciation (Allopatric </a:t>
            </a:r>
            <a:r>
              <a:rPr lang="en-US" dirty="0" smtClean="0">
                <a:solidFill>
                  <a:srgbClr val="0070C0"/>
                </a:solidFill>
              </a:rPr>
              <a:t>speciation)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13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1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At the end of today’s lesson, you should be able to: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Explain what is meant by the term </a:t>
            </a:r>
            <a:r>
              <a:rPr lang="en-US" sz="2400" b="1" dirty="0" smtClean="0"/>
              <a:t>species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r>
              <a:rPr lang="en-US" sz="2400" b="1" dirty="0" smtClean="0"/>
              <a:t>	- biological species concept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r>
              <a:rPr lang="en-US" sz="2400" dirty="0" smtClean="0"/>
              <a:t>	- exceptions to the biological species concept</a:t>
            </a:r>
          </a:p>
          <a:p>
            <a:pPr marL="0" indent="0">
              <a:buNone/>
            </a:pPr>
            <a:r>
              <a:rPr lang="en-US" sz="2400" dirty="0" smtClean="0"/>
              <a:t>2. Describe how a new species is formed – </a:t>
            </a:r>
            <a:r>
              <a:rPr lang="en-US" sz="2400" b="1" dirty="0" smtClean="0"/>
              <a:t>speciation</a:t>
            </a:r>
          </a:p>
          <a:p>
            <a:pPr marL="0" indent="0">
              <a:buNone/>
            </a:pPr>
            <a:r>
              <a:rPr lang="en-US" sz="2400" dirty="0" smtClean="0"/>
              <a:t>3. Represent </a:t>
            </a:r>
            <a:r>
              <a:rPr lang="en-US" sz="2400" b="1" dirty="0" smtClean="0"/>
              <a:t>mechanisms of speciation</a:t>
            </a:r>
          </a:p>
          <a:p>
            <a:pPr marL="274320" lvl="1" indent="0">
              <a:buNone/>
            </a:pPr>
            <a:r>
              <a:rPr lang="en-US" sz="2000" dirty="0" smtClean="0"/>
              <a:t>		(a) Physical geographic separation</a:t>
            </a:r>
          </a:p>
          <a:p>
            <a:pPr marL="274320" lvl="1" indent="0">
              <a:buNone/>
            </a:pPr>
            <a:r>
              <a:rPr lang="en-US" sz="2000" dirty="0" smtClean="0"/>
              <a:t>		(b) Ecological and </a:t>
            </a:r>
            <a:r>
              <a:rPr lang="en-US" sz="2000" dirty="0" err="1" smtClean="0"/>
              <a:t>behavioural</a:t>
            </a:r>
            <a:r>
              <a:rPr lang="en-US" sz="2000" dirty="0" smtClean="0"/>
              <a:t> differences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9009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SPECIES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33238" y="3149867"/>
            <a:ext cx="2857500" cy="2857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66799" y="3365555"/>
            <a:ext cx="5908431" cy="16312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“ I look at the term species, as one arbitrarily given for the sake of convenience to a set of individuals closely resembling each other”</a:t>
            </a:r>
          </a:p>
          <a:p>
            <a:endParaRPr lang="en-US" sz="2000" b="1" dirty="0"/>
          </a:p>
          <a:p>
            <a:pPr algn="r"/>
            <a:r>
              <a:rPr lang="en-US" sz="2000" b="1" dirty="0" smtClean="0"/>
              <a:t>Charles Darwin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66799" y="2424625"/>
            <a:ext cx="5908431" cy="40011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How will you define a biological species?</a:t>
            </a:r>
            <a:endParaRPr lang="en-US" sz="20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5087" y="626633"/>
            <a:ext cx="1182725" cy="13389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7812" y="547201"/>
            <a:ext cx="2201657" cy="15522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9469" y="359210"/>
            <a:ext cx="1593179" cy="19383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87434" y="598257"/>
            <a:ext cx="1786911" cy="16102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72648" y="417304"/>
            <a:ext cx="1214786" cy="18221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66799" y="5537591"/>
            <a:ext cx="5851282" cy="40011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What do you think about Darwin’s comment?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9819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THIS A SPECIES – Case 1- Mule?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0" y="1919846"/>
            <a:ext cx="557255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/>
              <a:t>A mule is the offspring of a male donkey and </a:t>
            </a:r>
            <a:r>
              <a:rPr lang="en-US" b="1" dirty="0" smtClean="0"/>
              <a:t>a female </a:t>
            </a:r>
            <a:r>
              <a:rPr lang="en-US" b="1" dirty="0"/>
              <a:t>horse. </a:t>
            </a:r>
            <a:endParaRPr lang="en-US" b="1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In </a:t>
            </a:r>
            <a:r>
              <a:rPr lang="en-US" dirty="0"/>
              <a:t>contrast, the hinny is </a:t>
            </a:r>
            <a:r>
              <a:rPr lang="en-US" dirty="0" smtClean="0"/>
              <a:t>the offspring </a:t>
            </a:r>
            <a:r>
              <a:rPr lang="en-US" dirty="0"/>
              <a:t>of a male horse and a female donkey.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The mule is easier to breed and larger in </a:t>
            </a:r>
            <a:r>
              <a:rPr lang="en-US" dirty="0" smtClean="0"/>
              <a:t>size than </a:t>
            </a:r>
            <a:r>
              <a:rPr lang="en-US" dirty="0"/>
              <a:t>the hinny. 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For </a:t>
            </a:r>
            <a:r>
              <a:rPr lang="en-US" dirty="0"/>
              <a:t>these reasons, the </a:t>
            </a:r>
            <a:r>
              <a:rPr lang="en-US" dirty="0" smtClean="0"/>
              <a:t>mule became </a:t>
            </a:r>
            <a:r>
              <a:rPr lang="en-US" dirty="0"/>
              <a:t>an important domesticated animal.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Horses have 64 chromosomes while 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Donkeys have </a:t>
            </a:r>
            <a:r>
              <a:rPr lang="en-US" dirty="0"/>
              <a:t>62. 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smtClean="0"/>
              <a:t>Mules </a:t>
            </a:r>
            <a:r>
              <a:rPr lang="en-US" b="1" dirty="0"/>
              <a:t>have 63 chromosomes</a:t>
            </a:r>
            <a:r>
              <a:rPr lang="en-US" dirty="0"/>
              <a:t>, </a:t>
            </a:r>
            <a:r>
              <a:rPr lang="en-US" dirty="0" smtClean="0"/>
              <a:t>which cannot </a:t>
            </a:r>
            <a:r>
              <a:rPr lang="en-US" dirty="0"/>
              <a:t>evenly divide. 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This </a:t>
            </a:r>
            <a:r>
              <a:rPr lang="en-US" dirty="0"/>
              <a:t>accounts for the </a:t>
            </a:r>
            <a:r>
              <a:rPr lang="en-US" dirty="0" smtClean="0"/>
              <a:t>fact that </a:t>
            </a:r>
            <a:r>
              <a:rPr lang="en-US" b="1" dirty="0">
                <a:solidFill>
                  <a:srgbClr val="FF0000"/>
                </a:solidFill>
              </a:rPr>
              <a:t>mules are </a:t>
            </a:r>
            <a:r>
              <a:rPr lang="en-US" b="1" dirty="0" smtClean="0">
                <a:solidFill>
                  <a:srgbClr val="FF0000"/>
                </a:solidFill>
              </a:rPr>
              <a:t>sterile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– cannot produce offspring of its own.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6579" y="1957927"/>
            <a:ext cx="4806067" cy="393223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08692" y="6079641"/>
            <a:ext cx="7592311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Is the mule a separate species from the horse and donkey?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34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THIS A SPECIES – Case 2 – Liger?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86400" y="1976113"/>
            <a:ext cx="603230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A </a:t>
            </a:r>
            <a:r>
              <a:rPr lang="en-US" sz="2000" b="1" i="1" dirty="0">
                <a:solidFill>
                  <a:srgbClr val="FF0000"/>
                </a:solidFill>
              </a:rPr>
              <a:t>liger</a:t>
            </a:r>
            <a:r>
              <a:rPr lang="en-US" sz="2000" i="1" dirty="0"/>
              <a:t> </a:t>
            </a:r>
            <a:r>
              <a:rPr lang="en-US" sz="2000" dirty="0"/>
              <a:t>is the offspring of </a:t>
            </a:r>
            <a:r>
              <a:rPr lang="en-US" sz="2000" dirty="0" smtClean="0"/>
              <a:t>a male</a:t>
            </a:r>
            <a:r>
              <a:rPr lang="en-US" sz="2000" b="1" dirty="0" smtClean="0"/>
              <a:t> </a:t>
            </a:r>
            <a:r>
              <a:rPr lang="en-US" sz="2000" b="1" dirty="0"/>
              <a:t>lion</a:t>
            </a:r>
            <a:r>
              <a:rPr lang="en-US" sz="2000" dirty="0" smtClean="0"/>
              <a:t> and a female </a:t>
            </a:r>
            <a:r>
              <a:rPr lang="en-US" sz="2000" b="1" dirty="0"/>
              <a:t>tiger</a:t>
            </a:r>
            <a:r>
              <a:rPr lang="en-US" sz="2000" dirty="0"/>
              <a:t> </a:t>
            </a:r>
            <a:r>
              <a:rPr lang="en-US" sz="2000" dirty="0" smtClean="0"/>
              <a:t>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In </a:t>
            </a:r>
            <a:r>
              <a:rPr lang="en-US" sz="2000" dirty="0"/>
              <a:t>contrast, the </a:t>
            </a:r>
            <a:r>
              <a:rPr lang="en-US" sz="2000" i="1" dirty="0" err="1">
                <a:solidFill>
                  <a:srgbClr val="FF0000"/>
                </a:solidFill>
              </a:rPr>
              <a:t>tigon</a:t>
            </a:r>
            <a:r>
              <a:rPr lang="en-US" sz="2000" i="1" dirty="0"/>
              <a:t> </a:t>
            </a:r>
            <a:r>
              <a:rPr lang="en-US" sz="2000" dirty="0"/>
              <a:t>is </a:t>
            </a:r>
            <a:r>
              <a:rPr lang="en-US" sz="2000" dirty="0" smtClean="0"/>
              <a:t>the offspring </a:t>
            </a:r>
            <a:r>
              <a:rPr lang="en-US" sz="2000" dirty="0"/>
              <a:t>of a male tiger and a female lion.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These two species do not breed in </a:t>
            </a:r>
            <a:r>
              <a:rPr lang="en-US" sz="2000" dirty="0" smtClean="0"/>
              <a:t>nature because </a:t>
            </a:r>
            <a:r>
              <a:rPr lang="en-US" sz="2000" dirty="0"/>
              <a:t>their habitats are mostly different.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Lions live in open grasslands while </a:t>
            </a:r>
            <a:endParaRPr lang="en-US" sz="20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tigers live </a:t>
            </a:r>
            <a:r>
              <a:rPr lang="en-US" sz="2000" dirty="0"/>
              <a:t>in forests. </a:t>
            </a:r>
            <a:endParaRPr lang="en-US" sz="20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In </a:t>
            </a:r>
            <a:r>
              <a:rPr lang="en-US" sz="2000" dirty="0"/>
              <a:t>captivity, it is possible </a:t>
            </a:r>
            <a:r>
              <a:rPr lang="en-US" sz="2000" dirty="0" smtClean="0"/>
              <a:t>to produce </a:t>
            </a:r>
            <a:r>
              <a:rPr lang="en-US" sz="2000" dirty="0"/>
              <a:t>ligers and </a:t>
            </a:r>
            <a:r>
              <a:rPr lang="en-US" sz="2000" dirty="0" err="1"/>
              <a:t>tigons</a:t>
            </a:r>
            <a:r>
              <a:rPr lang="en-US" sz="2000" dirty="0"/>
              <a:t>. </a:t>
            </a:r>
            <a:endParaRPr lang="en-US" sz="20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Male </a:t>
            </a:r>
            <a:r>
              <a:rPr lang="en-US" sz="2000" dirty="0"/>
              <a:t>ligers </a:t>
            </a:r>
            <a:r>
              <a:rPr lang="en-US" sz="2000" dirty="0" smtClean="0"/>
              <a:t>are sterile </a:t>
            </a:r>
            <a:r>
              <a:rPr lang="en-US" sz="2000" dirty="0"/>
              <a:t>but female ligers are fertile and can </a:t>
            </a:r>
            <a:r>
              <a:rPr lang="en-US" sz="2000" dirty="0" smtClean="0"/>
              <a:t>be bred </a:t>
            </a:r>
            <a:r>
              <a:rPr lang="en-US" sz="2000" dirty="0"/>
              <a:t>to either tigers or lions.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964" y="4024077"/>
            <a:ext cx="3398357" cy="2293891"/>
          </a:xfrm>
          <a:prstGeom prst="rect">
            <a:avLst/>
          </a:prstGeom>
        </p:spPr>
      </p:pic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6800" y="1739248"/>
            <a:ext cx="2100694" cy="22425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048" y="1718731"/>
            <a:ext cx="1741115" cy="224254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8337" y="3772788"/>
            <a:ext cx="1348810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LION</a:t>
            </a:r>
            <a:endParaRPr lang="en-US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142044" y="3826363"/>
            <a:ext cx="102358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TIGER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583182" y="6194437"/>
            <a:ext cx="82504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LIGER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210637" y="6015420"/>
            <a:ext cx="6308072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Is the liger a separate species from the lion and tiger?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86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 THIS A SPECIES – Case 3 – Dogs?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9262" y="792720"/>
            <a:ext cx="5896143" cy="393223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62" y="3384482"/>
            <a:ext cx="6261135" cy="298120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866749" y="1929859"/>
            <a:ext cx="48995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There are a wide variety </a:t>
            </a:r>
            <a:r>
              <a:rPr lang="en-US" dirty="0" smtClean="0"/>
              <a:t>of domesticated </a:t>
            </a:r>
            <a:r>
              <a:rPr lang="en-US" dirty="0"/>
              <a:t>dog breeds. 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Most of these </a:t>
            </a:r>
            <a:r>
              <a:rPr lang="en-US" dirty="0"/>
              <a:t>are capable of breeding </a:t>
            </a:r>
            <a:r>
              <a:rPr lang="en-US" dirty="0" smtClean="0"/>
              <a:t>with each </a:t>
            </a:r>
            <a:r>
              <a:rPr lang="en-US" dirty="0"/>
              <a:t>other to produce </a:t>
            </a:r>
            <a:r>
              <a:rPr lang="en-US" dirty="0" smtClean="0"/>
              <a:t>mixed offspring </a:t>
            </a:r>
            <a:r>
              <a:rPr lang="en-US" dirty="0"/>
              <a:t>that feature a </a:t>
            </a:r>
            <a:r>
              <a:rPr lang="en-US" dirty="0" smtClean="0"/>
              <a:t>combination of </a:t>
            </a:r>
            <a:r>
              <a:rPr lang="en-US" dirty="0"/>
              <a:t>the traits of the parents. 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For example</a:t>
            </a:r>
            <a:r>
              <a:rPr lang="en-US" dirty="0"/>
              <a:t>, Poodles and Pekingese </a:t>
            </a:r>
            <a:r>
              <a:rPr lang="en-US" dirty="0" smtClean="0"/>
              <a:t>can be </a:t>
            </a:r>
            <a:r>
              <a:rPr lang="en-US" dirty="0"/>
              <a:t>bred to produce what some </a:t>
            </a:r>
            <a:r>
              <a:rPr lang="en-US" dirty="0" smtClean="0"/>
              <a:t>have referred </a:t>
            </a:r>
            <a:r>
              <a:rPr lang="en-US" dirty="0"/>
              <a:t>to as </a:t>
            </a:r>
            <a:r>
              <a:rPr lang="en-US" i="1" dirty="0" err="1" smtClean="0"/>
              <a:t>Pekapoos</a:t>
            </a:r>
            <a:r>
              <a:rPr lang="en-US" dirty="0"/>
              <a:t>. 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These mixed </a:t>
            </a:r>
            <a:r>
              <a:rPr lang="en-US" dirty="0"/>
              <a:t>breeds are healthy and </a:t>
            </a:r>
            <a:r>
              <a:rPr lang="en-US" dirty="0" smtClean="0"/>
              <a:t>can reproduce </a:t>
            </a:r>
            <a:r>
              <a:rPr lang="en-US" dirty="0"/>
              <a:t>with other dogs</a:t>
            </a:r>
            <a:r>
              <a:rPr lang="en-US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All hybrid dogs are fertile.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91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BIOLOGICAL SPECIES CONCEPT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12209" y="1829528"/>
            <a:ext cx="10167582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Is a species simply “ a set of individuals closely resembling each other” as Darwin said?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94338" y="2457156"/>
            <a:ext cx="8440616" cy="393192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Not according </a:t>
            </a:r>
            <a:r>
              <a:rPr lang="en-US" sz="2400" dirty="0"/>
              <a:t>to the Biological species concept:</a:t>
            </a:r>
          </a:p>
          <a:p>
            <a:pPr marL="0" indent="0">
              <a:buNone/>
            </a:pPr>
            <a:r>
              <a:rPr lang="en-US" sz="2400" dirty="0" smtClean="0"/>
              <a:t>	A </a:t>
            </a:r>
            <a:r>
              <a:rPr lang="en-US" sz="2400" b="1" dirty="0">
                <a:solidFill>
                  <a:srgbClr val="FF0000"/>
                </a:solidFill>
              </a:rPr>
              <a:t>species </a:t>
            </a:r>
            <a:r>
              <a:rPr lang="en-US" sz="2400" dirty="0"/>
              <a:t>is a group of living organisms which </a:t>
            </a:r>
            <a:r>
              <a:rPr lang="en-US" sz="2400" dirty="0" smtClean="0"/>
              <a:t>	</a:t>
            </a:r>
            <a:r>
              <a:rPr lang="en-US" sz="2400" dirty="0" smtClean="0">
                <a:solidFill>
                  <a:srgbClr val="FF0000"/>
                </a:solidFill>
              </a:rPr>
              <a:t>share </a:t>
            </a:r>
            <a:r>
              <a:rPr lang="en-US" sz="2400" dirty="0">
                <a:solidFill>
                  <a:srgbClr val="FF0000"/>
                </a:solidFill>
              </a:rPr>
              <a:t>the same general physical </a:t>
            </a:r>
            <a:r>
              <a:rPr lang="en-US" sz="2400" dirty="0" smtClean="0">
                <a:solidFill>
                  <a:srgbClr val="FF0000"/>
                </a:solidFill>
              </a:rPr>
              <a:t>	characteristics </a:t>
            </a:r>
            <a:r>
              <a:rPr lang="en-US" sz="2400" dirty="0"/>
              <a:t>and can mate with others of </a:t>
            </a:r>
            <a:r>
              <a:rPr lang="en-US" sz="2400" dirty="0" smtClean="0"/>
              <a:t>	the </a:t>
            </a:r>
            <a:r>
              <a:rPr lang="en-US" sz="2400" dirty="0"/>
              <a:t>same type to </a:t>
            </a:r>
            <a:r>
              <a:rPr lang="en-US" sz="2400" dirty="0">
                <a:solidFill>
                  <a:srgbClr val="FF0000"/>
                </a:solidFill>
              </a:rPr>
              <a:t>produce </a:t>
            </a:r>
            <a:r>
              <a:rPr lang="en-US" sz="2400" dirty="0" smtClean="0">
                <a:solidFill>
                  <a:srgbClr val="FF0000"/>
                </a:solidFill>
              </a:rPr>
              <a:t>viable, fertile </a:t>
            </a:r>
            <a:r>
              <a:rPr lang="en-US" sz="2400" dirty="0">
                <a:solidFill>
                  <a:srgbClr val="FF0000"/>
                </a:solidFill>
              </a:rPr>
              <a:t>offspring</a:t>
            </a:r>
            <a:r>
              <a:rPr lang="en-US" sz="2400" dirty="0"/>
              <a:t>. 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810" y="4566466"/>
            <a:ext cx="1627758" cy="12208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719" y="4532536"/>
            <a:ext cx="1811854" cy="12886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724" y="4450930"/>
            <a:ext cx="1302425" cy="13024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52348" y="5821217"/>
            <a:ext cx="1043907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Scientists use different definitions of species that depend on characteristics such as</a:t>
            </a:r>
          </a:p>
          <a:p>
            <a:r>
              <a:rPr lang="en-US" sz="2000" dirty="0" smtClean="0"/>
              <a:t>Reproduction, morphology and ecology.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1665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6" grpId="0" build="p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1133</TotalTime>
  <Words>932</Words>
  <Application>Microsoft Office PowerPoint</Application>
  <PresentationFormat>Widescreen</PresentationFormat>
  <Paragraphs>134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Andalus</vt:lpstr>
      <vt:lpstr>Calibri</vt:lpstr>
      <vt:lpstr>Century Gothic</vt:lpstr>
      <vt:lpstr>Courier New</vt:lpstr>
      <vt:lpstr>Garamond</vt:lpstr>
      <vt:lpstr>Wingdings</vt:lpstr>
      <vt:lpstr>Savon</vt:lpstr>
      <vt:lpstr>SPECIES &amp; speciation</vt:lpstr>
      <vt:lpstr>VIDEO    INTRODUCTION</vt:lpstr>
      <vt:lpstr>VIDEO DISCUSSION</vt:lpstr>
      <vt:lpstr>TODAY’S OBJECTIVES</vt:lpstr>
      <vt:lpstr>SPECIES</vt:lpstr>
      <vt:lpstr>IS THIS A SPECIES – Case 1- Mule?</vt:lpstr>
      <vt:lpstr>IS THIS A SPECIES – Case 2 – Liger?</vt:lpstr>
      <vt:lpstr>IS THIS A SPECIES – Case 3 – Dogs?</vt:lpstr>
      <vt:lpstr>BIOLOGICAL SPECIES CONCEPT</vt:lpstr>
      <vt:lpstr>DO WORKSHEET 1</vt:lpstr>
      <vt:lpstr>WORKSHEET 1 – EXPECTED ANSWERS</vt:lpstr>
      <vt:lpstr>SPECIATION</vt:lpstr>
      <vt:lpstr>Go to the websites below and look at the videos</vt:lpstr>
      <vt:lpstr>GEOGRAPHIC SEPARATION</vt:lpstr>
      <vt:lpstr>ECOLOGICAL AND BEHAVIOURAL SPECIATION</vt:lpstr>
      <vt:lpstr>REPRESENTING SPECIATION – WORKSHEET 2</vt:lpstr>
      <vt:lpstr>Did we achieve today’s objectives?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speciation</dc:title>
  <dc:creator>Amy Heeraman</dc:creator>
  <cp:lastModifiedBy>Amy Heeraman</cp:lastModifiedBy>
  <cp:revision>51</cp:revision>
  <dcterms:created xsi:type="dcterms:W3CDTF">2015-01-26T01:57:21Z</dcterms:created>
  <dcterms:modified xsi:type="dcterms:W3CDTF">2015-01-29T22:52:17Z</dcterms:modified>
</cp:coreProperties>
</file>